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1380" y="7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2" Target="../customXml/item2.xml" Type="http://schemas.openxmlformats.org/officeDocument/2006/relationships/customXml"/><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1935217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1580105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2440121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2147779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3794646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45846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80558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352690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2398514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2634320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kumimoji="1" lang="ja-JP" altLang="en-US"/>
              <a:t>図を追加</a:t>
            </a:r>
          </a:p>
        </p:txBody>
      </p:sp>
      <p:sp>
        <p:nvSpPr>
          <p:cNvPr id="4" name="テキスト プレースホルダー 3"/>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0B6286F-A21B-4493-ACEC-78ABB3D22A32}" type="datetimeFigureOut">
              <a:rPr kumimoji="1" lang="ja-JP" altLang="en-US" smtClean="0"/>
              <a:t>2026/4/2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5814315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fld id="{80B6286F-A21B-4493-ACEC-78ABB3D22A32}" type="datetimeFigureOut">
              <a:rPr kumimoji="1" lang="ja-JP" altLang="en-US" smtClean="0"/>
              <a:t>2026/4/2</a:t>
            </a:fld>
            <a:endParaRPr kumimoji="1" lang="ja-JP" altLang="en-US"/>
          </a:p>
        </p:txBody>
      </p:sp>
      <p:sp>
        <p:nvSpPr>
          <p:cNvPr id="5" name="フッター プレースホルダー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C31F7D8-964C-4488-A36F-6E9C33DECC40}" type="slidenum">
              <a:rPr kumimoji="1" lang="ja-JP" altLang="en-US" smtClean="0"/>
              <a:t>‹#›</a:t>
            </a:fld>
            <a:endParaRPr kumimoji="1" lang="ja-JP" altLang="en-US"/>
          </a:p>
        </p:txBody>
      </p:sp>
    </p:spTree>
    <p:extLst>
      <p:ext uri="{BB962C8B-B14F-4D97-AF65-F5344CB8AC3E}">
        <p14:creationId xmlns:p14="http://schemas.microsoft.com/office/powerpoint/2010/main" val="2545506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21029;&#28155;&#65298;&#65306;&#28961;&#26009;&#30456;&#35527;&#30003;&#36796;&#12415;&#12501;&#12457;&#12540;&#12512;.xlsx" TargetMode="External" Type="http://schemas.openxmlformats.org/officeDocument/2006/relationships/hyperlink"/></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91401" y="95919"/>
            <a:ext cx="7429500" cy="413528"/>
          </a:xfrm>
        </p:spPr>
        <p:txBody>
          <a:bodyPr>
            <a:normAutofit/>
          </a:bodyPr>
          <a:lstStyle/>
          <a:p>
            <a:r>
              <a:rPr lang="ja-JP" altLang="en-US" sz="2275" dirty="0"/>
              <a:t>重要犯罪被害者弁護士無料相談サポート</a:t>
            </a:r>
            <a:endParaRPr kumimoji="1" lang="ja-JP" altLang="en-US" dirty="0"/>
          </a:p>
        </p:txBody>
      </p:sp>
      <p:sp>
        <p:nvSpPr>
          <p:cNvPr id="3" name="サブタイトル 2"/>
          <p:cNvSpPr>
            <a:spLocks noGrp="1"/>
          </p:cNvSpPr>
          <p:nvPr>
            <p:ph type="subTitle" idx="1"/>
          </p:nvPr>
        </p:nvSpPr>
        <p:spPr>
          <a:xfrm>
            <a:off x="412868" y="2082428"/>
            <a:ext cx="8974737" cy="964227"/>
          </a:xfrm>
        </p:spPr>
        <p:txBody>
          <a:bodyPr>
            <a:normAutofit/>
          </a:bodyPr>
          <a:lstStyle/>
          <a:p>
            <a:pPr algn="l"/>
            <a:r>
              <a:rPr lang="ja-JP" altLang="en-US" sz="1400" dirty="0"/>
              <a:t>●事件により被害者等が抱える問題に対する法的コンサルティング、捜査や裁判手続についての説明、とり得る手段（損害賠償）などの対応について法的観点からアドバイスをいたします。（例えば、被害届の提出や刑事事件への対応、当局への処分の求め方、手続きの進捗照会方法、補償の問題（公的なものを含む）、被害者支援制度の手続、マスコミ対応、ネット対応等についてのアドバイスを行います。）</a:t>
            </a:r>
          </a:p>
          <a:p>
            <a:pPr algn="l"/>
            <a:endParaRPr kumimoji="1" lang="ja-JP" altLang="en-US" dirty="0"/>
          </a:p>
        </p:txBody>
      </p:sp>
      <p:sp>
        <p:nvSpPr>
          <p:cNvPr id="5" name="テキスト ボックス 4"/>
          <p:cNvSpPr txBox="1"/>
          <p:nvPr/>
        </p:nvSpPr>
        <p:spPr>
          <a:xfrm>
            <a:off x="264594" y="443220"/>
            <a:ext cx="9483112" cy="317459"/>
          </a:xfrm>
          <a:prstGeom prst="rect">
            <a:avLst/>
          </a:prstGeom>
          <a:noFill/>
        </p:spPr>
        <p:txBody>
          <a:bodyPr wrap="square" rtlCol="0">
            <a:spAutoFit/>
          </a:bodyPr>
          <a:lstStyle/>
          <a:p>
            <a:r>
              <a:rPr lang="ja-JP" altLang="en-US" sz="1463" dirty="0"/>
              <a:t>中国国内で重要犯罪被害に遭われた邦人及び邦人被害者家族に対する日本語による弁護士無料相談サービスです。</a:t>
            </a:r>
          </a:p>
        </p:txBody>
      </p:sp>
      <p:grpSp>
        <p:nvGrpSpPr>
          <p:cNvPr id="4" name="グループ化 3">
            <a:extLst>
              <a:ext uri="{FF2B5EF4-FFF2-40B4-BE49-F238E27FC236}">
                <a16:creationId xmlns:a16="http://schemas.microsoft.com/office/drawing/2014/main" id="{EF00D9E6-B862-1DE8-7615-31AE5B92EA09}"/>
              </a:ext>
            </a:extLst>
          </p:cNvPr>
          <p:cNvGrpSpPr/>
          <p:nvPr/>
        </p:nvGrpSpPr>
        <p:grpSpPr>
          <a:xfrm>
            <a:off x="398545" y="774104"/>
            <a:ext cx="9206042" cy="995967"/>
            <a:chOff x="420102" y="1158940"/>
            <a:chExt cx="11330513" cy="1225805"/>
          </a:xfrm>
        </p:grpSpPr>
        <p:sp>
          <p:nvSpPr>
            <p:cNvPr id="17" name="正方形/長方形 16"/>
            <p:cNvSpPr/>
            <p:nvPr/>
          </p:nvSpPr>
          <p:spPr>
            <a:xfrm>
              <a:off x="441385" y="1292649"/>
              <a:ext cx="11309230" cy="1092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7" name="テキスト ボックス 6"/>
            <p:cNvSpPr txBox="1"/>
            <p:nvPr/>
          </p:nvSpPr>
          <p:spPr>
            <a:xfrm>
              <a:off x="420102" y="1561074"/>
              <a:ext cx="11309229" cy="643963"/>
            </a:xfrm>
            <a:prstGeom prst="rect">
              <a:avLst/>
            </a:prstGeom>
            <a:noFill/>
          </p:spPr>
          <p:txBody>
            <a:bodyPr wrap="square" rtlCol="0">
              <a:spAutoFit/>
            </a:bodyPr>
            <a:lstStyle/>
            <a:p>
              <a:pPr marL="147042" indent="-147042"/>
              <a:r>
                <a:rPr lang="ja-JP" altLang="en-US" sz="1400" dirty="0"/>
                <a:t>●中国において重要犯罪事件（殺人、傷害、暴行、不同意性交・わいせつ等）に遭い、心身に深刻な被害を受けたことで苦しまれている邦人及びその邦人被害者家族（以下、被害者等）を対象としています。</a:t>
              </a:r>
            </a:p>
          </p:txBody>
        </p:sp>
        <p:sp>
          <p:nvSpPr>
            <p:cNvPr id="10" name="正方形/長方形 9"/>
            <p:cNvSpPr/>
            <p:nvPr/>
          </p:nvSpPr>
          <p:spPr>
            <a:xfrm>
              <a:off x="441385" y="1158940"/>
              <a:ext cx="1936055" cy="2674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63" dirty="0"/>
                <a:t>本制度の対象者</a:t>
              </a:r>
            </a:p>
          </p:txBody>
        </p:sp>
      </p:grpSp>
      <p:sp>
        <p:nvSpPr>
          <p:cNvPr id="15" name="サブタイトル 2"/>
          <p:cNvSpPr txBox="1">
            <a:spLocks/>
          </p:cNvSpPr>
          <p:nvPr/>
        </p:nvSpPr>
        <p:spPr>
          <a:xfrm>
            <a:off x="358625" y="4132597"/>
            <a:ext cx="9295052" cy="748937"/>
          </a:xfrm>
          <a:prstGeom prst="rect">
            <a:avLst/>
          </a:prstGeom>
        </p:spPr>
        <p:txBody>
          <a:bodyPr vert="horz" lIns="74295" tIns="37148" rIns="74295" bIns="37148" rtlCol="0">
            <a:norm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endParaRPr lang="ja-JP" altLang="en-US" sz="1950" dirty="0"/>
          </a:p>
        </p:txBody>
      </p:sp>
      <p:sp>
        <p:nvSpPr>
          <p:cNvPr id="18" name="正方形/長方形 17"/>
          <p:cNvSpPr/>
          <p:nvPr/>
        </p:nvSpPr>
        <p:spPr>
          <a:xfrm>
            <a:off x="431873" y="1878710"/>
            <a:ext cx="9188749" cy="17061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1" name="正方形/長方形 10"/>
          <p:cNvSpPr/>
          <p:nvPr/>
        </p:nvSpPr>
        <p:spPr>
          <a:xfrm>
            <a:off x="412868" y="1789464"/>
            <a:ext cx="1881655" cy="2271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63" dirty="0"/>
              <a:t>相談・サービス内容</a:t>
            </a:r>
          </a:p>
        </p:txBody>
      </p:sp>
      <p:grpSp>
        <p:nvGrpSpPr>
          <p:cNvPr id="21" name="グループ化 20">
            <a:extLst>
              <a:ext uri="{FF2B5EF4-FFF2-40B4-BE49-F238E27FC236}">
                <a16:creationId xmlns:a16="http://schemas.microsoft.com/office/drawing/2014/main" id="{8064729F-CC9A-3DF5-7EB3-0E842349D5A7}"/>
              </a:ext>
            </a:extLst>
          </p:cNvPr>
          <p:cNvGrpSpPr/>
          <p:nvPr/>
        </p:nvGrpSpPr>
        <p:grpSpPr>
          <a:xfrm>
            <a:off x="332595" y="3633072"/>
            <a:ext cx="9347999" cy="3720639"/>
            <a:chOff x="338932" y="4003174"/>
            <a:chExt cx="11505230" cy="4154648"/>
          </a:xfrm>
        </p:grpSpPr>
        <p:sp>
          <p:nvSpPr>
            <p:cNvPr id="13" name="サブタイトル 2"/>
            <p:cNvSpPr txBox="1">
              <a:spLocks/>
            </p:cNvSpPr>
            <p:nvPr/>
          </p:nvSpPr>
          <p:spPr>
            <a:xfrm>
              <a:off x="338932" y="4355416"/>
              <a:ext cx="11407776" cy="1447940"/>
            </a:xfrm>
            <a:prstGeom prst="rect">
              <a:avLst/>
            </a:prstGeom>
          </p:spPr>
          <p:txBody>
            <a:bodyPr vert="horz" lIns="74295" tIns="37148" rIns="74295" bIns="37148" rtlCol="0">
              <a:no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marL="294084" indent="-294084" algn="l"/>
              <a:r>
                <a:rPr lang="ja-JP" altLang="en-US" sz="1400" dirty="0"/>
                <a:t>　●事件発生地域又は現在居住している地域を管轄する在中国公館の領事部（班）宛に「</a:t>
              </a:r>
              <a:r>
                <a:rPr lang="ja-JP" altLang="en-US" sz="1400" u="sng" dirty="0">
                  <a:solidFill>
                    <a:schemeClr val="accent1">
                      <a:lumMod val="75000"/>
                    </a:schemeClr>
                  </a:solidFill>
                </a:rPr>
                <a:t>重要</a:t>
              </a:r>
              <a:r>
                <a:rPr lang="ja-JP" altLang="en-US" sz="1400" dirty="0">
                  <a:solidFill>
                    <a:srgbClr val="0563C1"/>
                  </a:solidFill>
                  <a:hlinkClick r:id="rId2" action="ppaction://hlinkfile">
                    <a:extLst>
                      <a:ext uri="{A12FA001-AC4F-418D-AE19-62706E023703}">
                        <ahyp:hlinkClr xmlns:ahyp="http://schemas.microsoft.com/office/drawing/2018/hyperlinkcolor" val="tx"/>
                      </a:ext>
                    </a:extLst>
                  </a:hlinkClick>
                </a:rPr>
                <a:t>犯罪被害者弁護士無料相談サポート申込みフォーム</a:t>
              </a:r>
              <a:r>
                <a:rPr lang="ja-JP" altLang="en-US" sz="1400" dirty="0"/>
                <a:t>」をメールにて提出してください。（ご相談内容によってはサポートの利用をお断りさせていただく場合がございます。）</a:t>
              </a:r>
              <a:endParaRPr lang="en-US" altLang="ja-JP" sz="1400" dirty="0"/>
            </a:p>
            <a:p>
              <a:pPr marL="294084" indent="-294084" algn="l"/>
              <a:r>
                <a:rPr lang="ja-JP" altLang="en-US" sz="1400" dirty="0"/>
                <a:t>　●サービス利用日時、弁護士との相談方法（対面（面談）、電話、ビデオ通話、チャットの予約調整をさせていただきます（注：可能な</a:t>
              </a:r>
              <a:r>
                <a:rPr lang="ja-JP" altLang="en-US" sz="1400" kern="100" dirty="0">
                  <a:latin typeface="+mj-ea"/>
                  <a:ea typeface="+mj-ea"/>
                  <a:cs typeface="Times New Roman" panose="02020603050405020304" pitchFamily="18" charset="0"/>
                </a:rPr>
                <a:t>相談方法は、ご案内する弁護士事務所により異なります</a:t>
              </a:r>
              <a:r>
                <a:rPr lang="ja-JP" altLang="en-US" sz="1400" dirty="0"/>
                <a:t>） 。）</a:t>
              </a:r>
              <a:endParaRPr lang="en-US" altLang="ja-JP" sz="1400" dirty="0"/>
            </a:p>
          </p:txBody>
        </p:sp>
        <p:sp>
          <p:nvSpPr>
            <p:cNvPr id="16" name="コンテンツ プレースホルダー 3"/>
            <p:cNvSpPr txBox="1">
              <a:spLocks/>
            </p:cNvSpPr>
            <p:nvPr/>
          </p:nvSpPr>
          <p:spPr>
            <a:xfrm>
              <a:off x="404099" y="5625908"/>
              <a:ext cx="11440063" cy="2531914"/>
            </a:xfrm>
            <a:prstGeom prst="rect">
              <a:avLst/>
            </a:prstGeom>
          </p:spPr>
          <p:txBody>
            <a:bodyPr vert="horz" wrap="square" lIns="74295" tIns="37148" rIns="74295" bIns="37148" rtlCol="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在中国公館管轄地域</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p>
            <a:p>
              <a:pPr algn="l"/>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在中国大使館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+86-10-8531-9800</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（代表）北京市、天津市、陝西省、山西省、甘粛省、河南省、河北省、湖北省、湖南省、青海省、新疆ウイグル自治区、寧夏回族自治区、</a:t>
              </a:r>
              <a:endPar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チベット自治区、内蒙古自治区</a:t>
              </a:r>
              <a:endPar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algn="l"/>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在上海総領事館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+86-21-5257-4766</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（代表）上海市、安徽省、浙江省、江蘇省、江西省</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在広州総領事館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+86-20-8334-3009</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（代表）広東省、海南省、福建省、広西チワン族自治区</a:t>
              </a:r>
            </a:p>
            <a:p>
              <a:pPr algn="l"/>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在瀋陽総領事館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+86-24-2322-7490</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（代表）遼寧省（大連市を除く。）、吉林省、黒龍江省</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在大連領事事務所</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+86-411-8370-4077</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表</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）大連市</a:t>
              </a:r>
            </a:p>
            <a:p>
              <a:pPr algn="l"/>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在重慶総領事館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+86-23-6373-3585</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（代表）重慶市、四川省、貴州省、雲南省</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在青島総領事館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+86-532-8090-0001</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（代表）山東省</a:t>
              </a:r>
            </a:p>
            <a:p>
              <a:pPr algn="l"/>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在香港総領事館</a:t>
              </a:r>
              <a:r>
                <a:rPr lang="ja-JP" altLang="en-US" sz="853"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+852-2522-1184</a:t>
              </a:r>
              <a:r>
                <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rPr>
                <a:t>（代表）香港特別行政区、マカオ特別行政区</a:t>
              </a:r>
              <a:endParaRPr lang="en-US"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endParaRPr lang="en-US" altLang="ja-JP" sz="1600" dirty="0">
                <a:latin typeface="+mj-ea"/>
                <a:ea typeface="+mj-ea"/>
              </a:endParaRPr>
            </a:p>
            <a:p>
              <a:pPr algn="l"/>
              <a:endParaRPr lang="ja-JP" altLang="ja-JP" sz="853"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grpSp>
          <p:nvGrpSpPr>
            <p:cNvPr id="9" name="グループ化 8">
              <a:extLst>
                <a:ext uri="{FF2B5EF4-FFF2-40B4-BE49-F238E27FC236}">
                  <a16:creationId xmlns:a16="http://schemas.microsoft.com/office/drawing/2014/main" id="{39237E2D-C5FA-FAFC-3E98-4E3420B92FB6}"/>
                </a:ext>
              </a:extLst>
            </p:cNvPr>
            <p:cNvGrpSpPr/>
            <p:nvPr/>
          </p:nvGrpSpPr>
          <p:grpSpPr>
            <a:xfrm>
              <a:off x="456556" y="4003174"/>
              <a:ext cx="11322190" cy="3504603"/>
              <a:chOff x="456556" y="4003174"/>
              <a:chExt cx="11322190" cy="3504603"/>
            </a:xfrm>
          </p:grpSpPr>
          <p:sp>
            <p:nvSpPr>
              <p:cNvPr id="8" name="正方形/長方形 7">
                <a:extLst>
                  <a:ext uri="{FF2B5EF4-FFF2-40B4-BE49-F238E27FC236}">
                    <a16:creationId xmlns:a16="http://schemas.microsoft.com/office/drawing/2014/main" id="{96A3C3FA-98CD-D864-9487-CA71E3DF66C2}"/>
                  </a:ext>
                </a:extLst>
              </p:cNvPr>
              <p:cNvSpPr/>
              <p:nvPr/>
            </p:nvSpPr>
            <p:spPr>
              <a:xfrm>
                <a:off x="469516" y="4281977"/>
                <a:ext cx="11309230" cy="322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63"/>
              </a:p>
            </p:txBody>
          </p:sp>
          <p:sp>
            <p:nvSpPr>
              <p:cNvPr id="12" name="正方形/長方形 11"/>
              <p:cNvSpPr/>
              <p:nvPr/>
            </p:nvSpPr>
            <p:spPr>
              <a:xfrm>
                <a:off x="456556" y="4003174"/>
                <a:ext cx="2124887" cy="2674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63" dirty="0"/>
                  <a:t>サービス申込方法</a:t>
                </a:r>
              </a:p>
            </p:txBody>
          </p:sp>
        </p:grpSp>
      </p:grpSp>
      <p:sp>
        <p:nvSpPr>
          <p:cNvPr id="14" name="テキスト ボックス 13">
            <a:extLst>
              <a:ext uri="{FF2B5EF4-FFF2-40B4-BE49-F238E27FC236}">
                <a16:creationId xmlns:a16="http://schemas.microsoft.com/office/drawing/2014/main" id="{F3772D34-0FD5-A8B1-039C-1932B2D8A7D7}"/>
              </a:ext>
            </a:extLst>
          </p:cNvPr>
          <p:cNvSpPr txBox="1"/>
          <p:nvPr/>
        </p:nvSpPr>
        <p:spPr>
          <a:xfrm>
            <a:off x="412890" y="2901983"/>
            <a:ext cx="9240809" cy="307777"/>
          </a:xfrm>
          <a:prstGeom prst="rect">
            <a:avLst/>
          </a:prstGeom>
          <a:noFill/>
        </p:spPr>
        <p:txBody>
          <a:bodyPr wrap="square" rtlCol="0">
            <a:spAutoFit/>
          </a:bodyPr>
          <a:lstStyle/>
          <a:p>
            <a:r>
              <a:rPr lang="ja-JP" altLang="en-US" sz="1400" b="1" dirty="0">
                <a:latin typeface="+mj-ea"/>
                <a:ea typeface="+mj-ea"/>
              </a:rPr>
              <a:t>～無料相談についてはひとつの事件について３回までご利用できます。無料相談の時間は、</a:t>
            </a:r>
            <a:r>
              <a:rPr lang="en-US" altLang="ja-JP" sz="1400" b="1" dirty="0">
                <a:latin typeface="+mj-ea"/>
                <a:ea typeface="+mj-ea"/>
              </a:rPr>
              <a:t>1</a:t>
            </a:r>
            <a:r>
              <a:rPr lang="ja-JP" altLang="en-US" sz="1400" b="1" dirty="0">
                <a:latin typeface="+mj-ea"/>
                <a:ea typeface="+mj-ea"/>
              </a:rPr>
              <a:t>回当たり３０分以内です。～</a:t>
            </a:r>
            <a:endParaRPr kumimoji="1" lang="ja-JP" altLang="en-US" sz="1400" b="1" dirty="0"/>
          </a:p>
        </p:txBody>
      </p:sp>
      <p:sp>
        <p:nvSpPr>
          <p:cNvPr id="19" name="テキスト ボックス 18">
            <a:extLst>
              <a:ext uri="{FF2B5EF4-FFF2-40B4-BE49-F238E27FC236}">
                <a16:creationId xmlns:a16="http://schemas.microsoft.com/office/drawing/2014/main" id="{99DA34BF-B8CA-1782-540D-320097E8806D}"/>
              </a:ext>
            </a:extLst>
          </p:cNvPr>
          <p:cNvSpPr txBox="1"/>
          <p:nvPr/>
        </p:nvSpPr>
        <p:spPr>
          <a:xfrm>
            <a:off x="626669" y="3147903"/>
            <a:ext cx="8662739" cy="738664"/>
          </a:xfrm>
          <a:prstGeom prst="rect">
            <a:avLst/>
          </a:prstGeom>
          <a:noFill/>
        </p:spPr>
        <p:txBody>
          <a:bodyPr wrap="square" rtlCol="0">
            <a:spAutoFit/>
          </a:bodyPr>
          <a:lstStyle/>
          <a:p>
            <a:r>
              <a:rPr lang="ja-JP" altLang="en-US" sz="1200" b="1" kern="100" dirty="0">
                <a:latin typeface="+mj-ea"/>
                <a:ea typeface="+mj-ea"/>
                <a:cs typeface="Times New Roman" panose="02020603050405020304" pitchFamily="18" charset="0"/>
              </a:rPr>
              <a:t>注：相談サポートの無料範囲を超えるご相談、依頼契約をする場合は、</a:t>
            </a:r>
            <a:r>
              <a:rPr lang="ja-JP" altLang="en-US" sz="1200" b="1" i="0" dirty="0">
                <a:solidFill>
                  <a:srgbClr val="000000"/>
                </a:solidFill>
                <a:effectLst/>
                <a:latin typeface="Original Yu Gothic"/>
              </a:rPr>
              <a:t>相談内容・分野及び弁護士事務所により費用が異なりますので</a:t>
            </a:r>
            <a:r>
              <a:rPr lang="ja-JP" altLang="en-US" sz="1200" b="1" i="0" dirty="0">
                <a:effectLst/>
                <a:latin typeface="Original Yu Gothic"/>
              </a:rPr>
              <a:t>、ご依頼される弁護士</a:t>
            </a:r>
            <a:r>
              <a:rPr lang="ja-JP" altLang="en-US" sz="1200" b="1" i="0" dirty="0">
                <a:solidFill>
                  <a:srgbClr val="000000"/>
                </a:solidFill>
                <a:effectLst/>
                <a:latin typeface="Original Yu Gothic"/>
              </a:rPr>
              <a:t>に直接ご確認ください。</a:t>
            </a:r>
            <a:endParaRPr lang="en-US" altLang="ja-JP" sz="1200" b="1" kern="100" dirty="0">
              <a:latin typeface="+mj-ea"/>
              <a:ea typeface="+mj-ea"/>
              <a:cs typeface="Times New Roman" panose="02020603050405020304" pitchFamily="18" charset="0"/>
            </a:endParaRPr>
          </a:p>
          <a:p>
            <a:endParaRPr kumimoji="1" lang="ja-JP" altLang="en-US" dirty="0"/>
          </a:p>
        </p:txBody>
      </p:sp>
    </p:spTree>
    <p:extLst>
      <p:ext uri="{BB962C8B-B14F-4D97-AF65-F5344CB8AC3E}">
        <p14:creationId xmlns:p14="http://schemas.microsoft.com/office/powerpoint/2010/main" val="2376410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ank.potx" id="{A0C16A47-DD5F-466F-905B-2D7A33293708}" vid="{E3F6F9CE-7D09-40E2-B7E3-90FF8C6EAF5E}"/>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8A84F4D29E690498D968A7644C6574E" ma:contentTypeVersion="16" ma:contentTypeDescription="新しいドキュメントを作成します。" ma:contentTypeScope="" ma:versionID="6e4f6169c6cd00df816e8bd7bf101e4e">
  <xsd:schema xmlns:xsd="http://www.w3.org/2001/XMLSchema" xmlns:xs="http://www.w3.org/2001/XMLSchema" xmlns:p="http://schemas.microsoft.com/office/2006/metadata/properties" xmlns:ns1="http://schemas.microsoft.com/sharepoint/v3" xmlns:ns2="50805b8e-e415-4c73-9b46-68e764dd6305" xmlns:ns3="305290c1-ecf4-4a00-a5d0-6087e362ee5c" targetNamespace="http://schemas.microsoft.com/office/2006/metadata/properties" ma:root="true" ma:fieldsID="97acba7dcd6a3132374668ff6dc0ccdb" ns1:_="" ns2:_="" ns3:_="">
    <xsd:import namespace="http://schemas.microsoft.com/sharepoint/v3"/>
    <xsd:import namespace="50805b8e-e415-4c73-9b46-68e764dd6305"/>
    <xsd:import namespace="305290c1-ecf4-4a00-a5d0-6087e362ee5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1:_ip_UnifiedCompliancePolicyProperties" minOccurs="0"/>
                <xsd:element ref="ns1:_ip_UnifiedCompliancePolicyUIAction"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ObjectDetectorVersions" minOccurs="0"/>
                <xsd:element ref="ns3:MediaServiceDateTaken" minOccurs="0"/>
                <xsd:element ref="ns3:MediaServiceLocation"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2" nillable="true" ma:displayName="統合コンプライアンス ポリシーのプロパティ" ma:hidden="true" ma:internalName="_ip_UnifiedCompliancePolicyProperties">
      <xsd:simpleType>
        <xsd:restriction base="dms:Note"/>
      </xsd:simpleType>
    </xsd:element>
    <xsd:element name="_ip_UnifiedCompliancePolicyUIAction" ma:index="13" nillable="true" ma:displayName="統合コンプライアンス ポリシーの UI アクション"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805b8e-e415-4c73-9b46-68e764dd6305" elementFormDefault="qualified">
    <xsd:import namespace="http://schemas.microsoft.com/office/2006/documentManagement/types"/>
    <xsd:import namespace="http://schemas.microsoft.com/office/infopath/2007/PartnerControls"/>
    <xsd:element name="SharedWithUsers" ma:index="8"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98c94428-c295-41a6-9b46-2ec17813ecbb}" ma:internalName="TaxCatchAll" ma:showField="CatchAllData" ma:web="50805b8e-e415-4c73-9b46-68e764dd630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05290c1-ecf4-4a00-a5d0-6087e362ee5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30b03df3-b95d-4578-86db-04c659450c6f"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DateTaken" ma:index="21" nillable="true" ma:displayName="MediaServiceDateTaken" ma:hidden="true" ma:indexed="true" ma:internalName="MediaServiceDateTaken"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50805b8e-e415-4c73-9b46-68e764dd6305" xsi:nil="true"/>
    <lcf76f155ced4ddcb4097134ff3c332f xmlns="305290c1-ecf4-4a00-a5d0-6087e362ee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809FDBC-CAB3-47EE-A2B1-360CAFDAEE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0805b8e-e415-4c73-9b46-68e764dd6305"/>
    <ds:schemaRef ds:uri="305290c1-ecf4-4a00-a5d0-6087e362ee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30DAA6A-2383-4C36-8F35-FC1FE920EDCA}">
  <ds:schemaRefs>
    <ds:schemaRef ds:uri="http://schemas.microsoft.com/sharepoint/v3/contenttype/forms"/>
  </ds:schemaRefs>
</ds:datastoreItem>
</file>

<file path=customXml/itemProps3.xml><?xml version="1.0" encoding="utf-8"?>
<ds:datastoreItem xmlns:ds="http://schemas.openxmlformats.org/officeDocument/2006/customXml" ds:itemID="{070D9C69-02E8-4462-B3B2-ACC03C1FD377}">
  <ds:schemaRefs>
    <ds:schemaRef ds:uri="http://schemas.microsoft.com/office/2006/metadata/properties"/>
    <ds:schemaRef ds:uri="http://schemas.microsoft.com/office/infopath/2007/PartnerControls"/>
    <ds:schemaRef ds:uri="http://schemas.microsoft.com/sharepoint/v3"/>
    <ds:schemaRef ds:uri="50805b8e-e415-4c73-9b46-68e764dd6305"/>
    <ds:schemaRef ds:uri="305290c1-ecf4-4a00-a5d0-6087e362ee5c"/>
  </ds:schemaRefs>
</ds:datastoreItem>
</file>

<file path=docProps/app.xml><?xml version="1.0" encoding="utf-8"?>
<Properties xmlns="http://schemas.openxmlformats.org/officeDocument/2006/extended-properties" xmlns:vt="http://schemas.openxmlformats.org/officeDocument/2006/docPropsVTypes">
  <Template>blank</Template>
  <Words>549</Words>
  <PresentationFormat>A4 210 x 297 mm</PresentationFormat>
  <Paragraphs>18</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ＭＳ ゴシック</vt:lpstr>
      <vt:lpstr>Original Yu Gothic</vt:lpstr>
      <vt:lpstr>Arial</vt:lpstr>
      <vt:lpstr>Office テーマ</vt:lpstr>
      <vt:lpstr>重要犯罪被害者弁護士無料相談サポート</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0x010100A8A84F4D29E690498D968A7644C6574E</vt:lpwstr>
  </property>
</Properties>
</file>